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0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89" r:id="rId27"/>
    <p:sldId id="292" r:id="rId28"/>
    <p:sldId id="291" r:id="rId29"/>
    <p:sldId id="293" r:id="rId30"/>
    <p:sldId id="294" r:id="rId31"/>
    <p:sldId id="295" r:id="rId32"/>
    <p:sldId id="296" r:id="rId33"/>
    <p:sldId id="297" r:id="rId34"/>
    <p:sldId id="299" r:id="rId35"/>
    <p:sldId id="298" r:id="rId36"/>
    <p:sldId id="26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5DFFF"/>
    <a:srgbClr val="008000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mrz.ru/catimg/41/417502.jpg" TargetMode="External"/><Relationship Id="rId13" Type="http://schemas.openxmlformats.org/officeDocument/2006/relationships/hyperlink" Target="http://www.esacademic.com/pictures/eswiki/71/Grabst%C3%A4tte_Grimm.jpg" TargetMode="External"/><Relationship Id="rId18" Type="http://schemas.openxmlformats.org/officeDocument/2006/relationships/hyperlink" Target="http://diafilmy.su/uploads/posts/2014-09/1410156735_10.jpg" TargetMode="External"/><Relationship Id="rId3" Type="http://schemas.openxmlformats.org/officeDocument/2006/relationships/hyperlink" Target="http://files.vm.ru/photo/vecherka/2014/01/doc6dfftx60emxak1kd34u_800_480.jpg" TargetMode="External"/><Relationship Id="rId7" Type="http://schemas.openxmlformats.org/officeDocument/2006/relationships/hyperlink" Target="http://minemshop.ru/images/books_covers/1013513391.jpg" TargetMode="External"/><Relationship Id="rId12" Type="http://schemas.openxmlformats.org/officeDocument/2006/relationships/hyperlink" Target="https://im0-tub-ru.yandex.net/i?id=77bb2bced2819f07d08da572d87b971a&amp;n=33&amp;h=215&amp;w=288" TargetMode="External"/><Relationship Id="rId17" Type="http://schemas.openxmlformats.org/officeDocument/2006/relationships/hyperlink" Target="http://www.free-lancers.net/posted_files/N90BD051004ED.jpg" TargetMode="External"/><Relationship Id="rId2" Type="http://schemas.openxmlformats.org/officeDocument/2006/relationships/hyperlink" Target="http://linda6035.ucoz.ru/" TargetMode="External"/><Relationship Id="rId16" Type="http://schemas.openxmlformats.org/officeDocument/2006/relationships/hyperlink" Target="http://yavix.ru/i/e/b/0/1c6f8a62989d1a4a9a6f40df06495.jpg" TargetMode="External"/><Relationship Id="rId20" Type="http://schemas.openxmlformats.org/officeDocument/2006/relationships/hyperlink" Target="http://yavix.ru/%D0%93%D0%BE%D1%81%D0%BF%D0%BE%D0%B6%D0%B0%20%D0%9C%D0%B5%D1%82%D0%B5%D0%BB%D0%B8%D1%86%D0%B0%20(%20%D0%B4%D0%B8%D0%B0%D1%84%D0%B8%D0%BB%D1%8C%D0%BC%201990%20)%20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okres.ru/upload/iblock/937/1514468.jpg" TargetMode="External"/><Relationship Id="rId11" Type="http://schemas.openxmlformats.org/officeDocument/2006/relationships/hyperlink" Target="https://otvet.imgsmail.ru/download/187536563_2fcd2c52b6ab6b0f0ad81a1e8799a890_800.jpg" TargetMode="External"/><Relationship Id="rId5" Type="http://schemas.openxmlformats.org/officeDocument/2006/relationships/hyperlink" Target="http://www.booqs.ru/products_pictures/80675_big.jpg" TargetMode="External"/><Relationship Id="rId15" Type="http://schemas.openxmlformats.org/officeDocument/2006/relationships/hyperlink" Target="http://s.traveltipz.ru/gallery/99/128199/1024x768/1333386.jpg" TargetMode="External"/><Relationship Id="rId10" Type="http://schemas.openxmlformats.org/officeDocument/2006/relationships/hyperlink" Target="https://wcbook.ru/data/book/78/782203.jpg" TargetMode="External"/><Relationship Id="rId19" Type="http://schemas.openxmlformats.org/officeDocument/2006/relationships/hyperlink" Target="http://diafilmy.su/2876-hrabryy-portnyazhka.html" TargetMode="External"/><Relationship Id="rId4" Type="http://schemas.openxmlformats.org/officeDocument/2006/relationships/hyperlink" Target="http://mega-plakat.ru/media/images/categories/jivopischb/big/191.jpg" TargetMode="External"/><Relationship Id="rId9" Type="http://schemas.openxmlformats.org/officeDocument/2006/relationships/hyperlink" Target="http://www.libex.ru/dimg/a557.jpg" TargetMode="External"/><Relationship Id="rId14" Type="http://schemas.openxmlformats.org/officeDocument/2006/relationships/hyperlink" Target="http://www.germany.travel/media/content/staedte___kultur_1/staedte/kassel/KS_Brueder_Grimm_Museum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74608"/>
            <a:ext cx="9396536" cy="15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47610" anchor="ctr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Муниципальное казённое образовательное учреждение </a:t>
            </a:r>
          </a:p>
          <a:p>
            <a:pPr algn="ctr"/>
            <a:r>
              <a:rPr lang="ru-RU" sz="2400" b="1" dirty="0" err="1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Рамонская</a:t>
            </a:r>
            <a:r>
              <a:rPr lang="ru-RU" sz="2400" b="1" dirty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 средняя общеобразовательная школа № 2 </a:t>
            </a:r>
          </a:p>
          <a:p>
            <a:pPr algn="ctr"/>
            <a:r>
              <a:rPr lang="ru-RU" sz="2400" b="1" dirty="0" err="1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Рамонского</a:t>
            </a:r>
            <a:r>
              <a:rPr lang="ru-RU" sz="2400" b="1" dirty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 муниципального района </a:t>
            </a:r>
          </a:p>
          <a:p>
            <a:pPr algn="ctr"/>
            <a:r>
              <a:rPr lang="ru-RU" sz="2400" b="1" dirty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Воронежской области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4580" y="5018113"/>
            <a:ext cx="8207375" cy="132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610" anchor="ctr">
            <a:spAutoFit/>
          </a:bodyPr>
          <a:lstStyle/>
          <a:p>
            <a:pPr algn="ctr"/>
            <a:r>
              <a:rPr lang="ru-RU" sz="3200" b="1" dirty="0" err="1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Шепеленко</a:t>
            </a:r>
            <a:r>
              <a:rPr lang="ru-RU" sz="3200" b="1" dirty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 Татьяна Анатольевна, </a:t>
            </a:r>
          </a:p>
          <a:p>
            <a:pPr algn="ctr"/>
            <a:r>
              <a:rPr lang="ru-RU" sz="2400" b="1" dirty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учитель русского языка и литературы </a:t>
            </a:r>
          </a:p>
          <a:p>
            <a:pPr algn="ctr"/>
            <a:r>
              <a:rPr lang="ru-RU" sz="2400" b="1" dirty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Персональный сайт: </a:t>
            </a:r>
            <a:r>
              <a:rPr lang="en-US" sz="2400" b="1" dirty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www.shepelenko.ucoz.ru</a:t>
            </a:r>
            <a:endParaRPr lang="ru-RU" sz="24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031" y="2111785"/>
            <a:ext cx="3792471" cy="28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3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Кто первым начинает путь в город Бремен и почему?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3473" y="6237312"/>
            <a:ext cx="7057053" cy="461665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Осёл, потому что хозяин решил избавиться от него.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94" y="1613406"/>
            <a:ext cx="3702389" cy="447989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069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Кого первым встречает осёл по дороге в Бремен?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3473" y="6237312"/>
            <a:ext cx="7057053" cy="461665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Собаку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81" y="1735594"/>
            <a:ext cx="3673035" cy="429309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4846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предложил осёл собаке?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5516" y="5805264"/>
            <a:ext cx="8712967" cy="830997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Осёл предложил идти вместе и быть уличными музыкантами: </a:t>
            </a:r>
            <a:r>
              <a:rPr lang="ru-RU" altLang="ru-RU" sz="2400" b="1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«Я стану на лютне играть, а ты в медные тарелки бить».</a:t>
            </a:r>
            <a:endParaRPr lang="ru-RU" altLang="ru-RU" sz="2400" b="1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82" y="1586083"/>
            <a:ext cx="4037434" cy="4085884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9608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Кого следующим встретили осёл и собака в своём путешествии?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3473" y="6237312"/>
            <a:ext cx="7057053" cy="461665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Кота 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13" y="1564343"/>
            <a:ext cx="3859571" cy="451112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40122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18911" y="2060848"/>
            <a:ext cx="31684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Кто добавился последним к компании друзей? Что с ним хотела сделать хозяйка?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3473" y="6237312"/>
            <a:ext cx="7057053" cy="461665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Петух. Его хозяйка </a:t>
            </a:r>
            <a:r>
              <a:rPr lang="ru-RU" sz="2400" b="1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«велела заколоть на суп».</a:t>
            </a:r>
            <a:endParaRPr lang="ru-RU" altLang="ru-RU" sz="2400" b="1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5824"/>
            <a:ext cx="4228298" cy="494209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63531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Где решили заночевать друзья?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3473" y="6237312"/>
            <a:ext cx="7057053" cy="461665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 лесу у большого дерева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64343"/>
            <a:ext cx="3888432" cy="454485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8173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576" y="2420888"/>
            <a:ext cx="37444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Кто из друзей </a:t>
            </a:r>
            <a:r>
              <a:rPr lang="ru-RU" sz="240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«крикнул товарищам, что где-то неподалёку есть жильё, потому и огонёк мерцает»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3473" y="6237312"/>
            <a:ext cx="7057053" cy="461665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Петух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37252"/>
            <a:ext cx="4248472" cy="496567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8229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увидел осёл, когда заглянул в окошко охотничьего домика?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32040" y="3068960"/>
            <a:ext cx="3745943" cy="1569660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«Накрытый стол, на нём и яства, и питьё, а за столом разбойники сидят и угощаются». </a:t>
            </a:r>
            <a:endParaRPr lang="ru-RU" altLang="ru-RU" sz="2400" b="1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0" y="1560217"/>
            <a:ext cx="4318424" cy="504743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3152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решили сделать друзья?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3528" y="2023860"/>
            <a:ext cx="3744416" cy="4154984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Они стали искать способ, чтобы выгнать разбойников из дома. </a:t>
            </a:r>
            <a:r>
              <a:rPr lang="ru-RU" sz="2400" b="1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«Осёл должен был упереться ногами в подоконник, собака – вспрыгнуть ему на спину, кот – взобраться на спину собаки, а петух – взлететь и сесть коту на голову».</a:t>
            </a:r>
            <a:endParaRPr lang="ru-RU" altLang="ru-RU" sz="2400" b="1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77634"/>
            <a:ext cx="4318424" cy="504743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9222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92080" y="2348880"/>
            <a:ext cx="30963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отреагировали разбойники на появление неожиданных гостей?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59633" y="5805264"/>
            <a:ext cx="6624736" cy="830997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Они «повскакали со своих мест … и в ужасе разбежались по лесу».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6" y="1205170"/>
            <a:ext cx="4280478" cy="4426014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320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020198"/>
            <a:ext cx="9144000" cy="163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47610" anchor="ctr">
            <a:spAutoFit/>
          </a:bodyPr>
          <a:lstStyle/>
          <a:p>
            <a:pPr algn="ctr"/>
            <a:r>
              <a:rPr lang="ru-RU" sz="5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Волшебный мир сказок </a:t>
            </a:r>
          </a:p>
          <a:p>
            <a:pPr algn="ctr"/>
            <a:r>
              <a:rPr lang="ru-RU" sz="5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братьев Гримм</a:t>
            </a:r>
            <a:endParaRPr lang="ru-RU" sz="5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smtClean="0">
                <a:latin typeface="Calibri" panose="020F0502020204030204" pitchFamily="34" charset="0"/>
                <a:cs typeface="Calibri" panose="020F0502020204030204" pitchFamily="34" charset="0"/>
              </a:rPr>
              <a:t>Че</a:t>
            </a:r>
            <a:r>
              <a:rPr lang="ru-RU" sz="2400" smtClean="0">
                <a:latin typeface="Calibri" panose="020F0502020204030204" pitchFamily="34" charset="0"/>
                <a:cs typeface="Calibri" panose="020F0502020204030204" pitchFamily="34" charset="0"/>
              </a:rPr>
              <a:t>м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занялись друзья после того, как разбойники разбежались?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3473" y="6165304"/>
            <a:ext cx="7057053" cy="461665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Они принялись ужинать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94" y="1564343"/>
            <a:ext cx="3315104" cy="448865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4266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7584" y="1268760"/>
            <a:ext cx="3343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делали разбойники после того, как в страхе сбежали из дома?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1520" y="3429000"/>
            <a:ext cx="3919650" cy="1938992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Они были в лесу. Когда увидели, что в доме погас свет, решили </a:t>
            </a:r>
            <a:r>
              <a:rPr lang="ru-RU" sz="2400" b="1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«пойти к дому и поразнюхать» </a:t>
            </a:r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обстановку.</a:t>
            </a:r>
            <a:endParaRPr lang="ru-RU" altLang="ru-RU" sz="2400" b="1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47" y="1184558"/>
            <a:ext cx="4517876" cy="5280634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9973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1628800"/>
            <a:ext cx="2736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приключилось с разбойником, который пошёл к дому?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39293" y="3855213"/>
            <a:ext cx="3168486" cy="2308324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Разбойник разбудил всех друзей, испугался, убежал и рассказал всем, что в доме «поселилась страшная ведьма».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4748"/>
            <a:ext cx="4517918" cy="528060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736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«Бременские музыканты»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Чем заканчивается сказка?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7584" y="2348880"/>
            <a:ext cx="3240360" cy="2677656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Разбойники больше не показывались в доме, а бременским музыкантам </a:t>
            </a:r>
            <a:r>
              <a:rPr lang="ru-RU" sz="2400" b="1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«так полюбилось жильё, что их оттуда ничем было не выманить».</a:t>
            </a:r>
            <a:endParaRPr lang="ru-RU" altLang="ru-RU" sz="2400" b="1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92" y="1569661"/>
            <a:ext cx="4363076" cy="5099699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74387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начинается сказка?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1520" y="5877272"/>
            <a:ext cx="8640959" cy="830997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Портняжка сидел жарким летним днём у окна и услышал, как баба выкрикивала: </a:t>
            </a:r>
            <a:r>
              <a:rPr lang="ru-RU" altLang="ru-RU" sz="2400" b="1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«Сливовое варенье, сливовое варенье!»</a:t>
            </a:r>
            <a:endParaRPr lang="ru-RU" altLang="ru-RU" sz="2400" b="1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0"/>
          <a:stretch/>
        </p:blipFill>
        <p:spPr>
          <a:xfrm>
            <a:off x="611560" y="1564343"/>
            <a:ext cx="7768129" cy="4026004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9820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Откуда взялась надпись на поясе храброго портняжки?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1600" y="5877272"/>
            <a:ext cx="7200799" cy="830997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 сам её вышил после того, как одним ударом убил семерых мух.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0"/>
          <a:stretch/>
        </p:blipFill>
        <p:spPr>
          <a:xfrm>
            <a:off x="1095374" y="1645399"/>
            <a:ext cx="6953250" cy="410773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0194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Портняжка решил </a:t>
            </a:r>
            <a:r>
              <a:rPr lang="ru-R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«…пуститься по белу свету, потому что его мастерская показалась ему уж слишком тесною для его удали»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Что герой берёт с собой в дорогу?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35529" y="6237312"/>
            <a:ext cx="7272942" cy="461665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Творожный сыр и птицу, запутавшуюся в кустарнике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6"/>
          <a:stretch/>
        </p:blipFill>
        <p:spPr>
          <a:xfrm>
            <a:off x="1427961" y="2303007"/>
            <a:ext cx="6288078" cy="384501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7092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Кого встречает храбрый портняжка на своём пути?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9552" y="6237312"/>
            <a:ext cx="8064895" cy="461665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Около горы храбрый портняжка встречает великана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9"/>
          <a:stretch/>
        </p:blipFill>
        <p:spPr>
          <a:xfrm>
            <a:off x="539552" y="1628800"/>
            <a:ext cx="8113271" cy="4456945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6343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великан решил испытать силу храброго портняжки?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5516" y="5877272"/>
            <a:ext cx="8712967" cy="830997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 </a:t>
            </a:r>
            <a:r>
              <a:rPr lang="ru-RU" sz="2400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</a:t>
            </a:r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ужно было стиснуть камень. 2. Нужно было подбросить камень вверх. 3. Вынести огромное дерево из леса.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94"/>
          <a:stretch/>
        </p:blipFill>
        <p:spPr>
          <a:xfrm>
            <a:off x="203815" y="1547998"/>
            <a:ext cx="4728225" cy="2499473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0"/>
          <a:stretch/>
        </p:blipFill>
        <p:spPr>
          <a:xfrm>
            <a:off x="4371738" y="3014359"/>
            <a:ext cx="4556745" cy="269196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3633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Великан приглашает портняжку в пещеру переночевать, чтобы там избавиться от него. Как «малявке» удаётся остаться живым?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5536" y="5877272"/>
            <a:ext cx="8352927" cy="830997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Портняжка перехитрил великана и не лёг на ту кровать, которую приготовил хозяин пещеры.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2"/>
          <a:stretch/>
        </p:blipFill>
        <p:spPr>
          <a:xfrm>
            <a:off x="1159927" y="1933675"/>
            <a:ext cx="6824143" cy="381944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2081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5301208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Якоб и Вильгельм Гримм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0728"/>
            <a:ext cx="4968551" cy="422228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595602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Почему король предложил портняжке  «поступить в королевское войско на службу»?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5515" y="5536810"/>
            <a:ext cx="8712967" cy="1200329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Когда портняжка спал, люди из королевской челяди прочли надпись на поясе и решили, что такой силач пригодится на случай войны.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93"/>
          <a:stretch/>
        </p:blipFill>
        <p:spPr>
          <a:xfrm>
            <a:off x="1285515" y="1923439"/>
            <a:ext cx="6572968" cy="3474655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8044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Какое задание даёт король портняжке и почему?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3508" y="5877272"/>
            <a:ext cx="8856983" cy="830997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Король приказал убить двух великанов. Он хотел отправить портняжку в отставку, но боялся прямо сказать об этом.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9"/>
          <a:stretch/>
        </p:blipFill>
        <p:spPr>
          <a:xfrm>
            <a:off x="871268" y="1678129"/>
            <a:ext cx="7401462" cy="406592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4479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портняжке удалось одержать победу над двумя великанами?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3508" y="5877272"/>
            <a:ext cx="8856983" cy="830997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 обхитрил их. Великаны начали драться и обвинять друг друга. Портняжка воспользовался моментом и заколол обоих.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8"/>
          <a:stretch/>
        </p:blipFill>
        <p:spPr>
          <a:xfrm>
            <a:off x="387835" y="1725597"/>
            <a:ext cx="8368328" cy="399042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342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чём состояло следующее задание короля?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3473" y="6237312"/>
            <a:ext cx="7057053" cy="461665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Нужно найти единорога и поймать его.</a:t>
            </a:r>
            <a:endParaRPr lang="ru-RU" altLang="ru-RU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6"/>
          <a:stretch/>
        </p:blipFill>
        <p:spPr>
          <a:xfrm>
            <a:off x="527885" y="1721114"/>
            <a:ext cx="8088227" cy="435942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697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Каким было третье задание короля?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9512" y="5877272"/>
            <a:ext cx="8856983" cy="830997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«До свадьбы портной должен был изловить страшного кабана».</a:t>
            </a:r>
            <a:endParaRPr lang="ru-RU" altLang="ru-RU" sz="2400" b="1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7"/>
          <a:stretch/>
        </p:blipFill>
        <p:spPr>
          <a:xfrm>
            <a:off x="1095375" y="1580492"/>
            <a:ext cx="6953250" cy="403572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6524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Сказка «Храбрый портняжка»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Каков финал сказки?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9512" y="5877272"/>
            <a:ext cx="8784975" cy="830997"/>
          </a:xfrm>
          <a:prstGeom prst="rect">
            <a:avLst/>
          </a:prstGeom>
          <a:solidFill>
            <a:srgbClr val="85D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Портняжка женится на принцессе и получает </a:t>
            </a:r>
            <a:r>
              <a:rPr lang="ru-RU" sz="2400" b="1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«полкоролевства в приданое».</a:t>
            </a:r>
            <a:endParaRPr lang="ru-RU" altLang="ru-RU" sz="2400" b="1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4"/>
          <a:stretch/>
        </p:blipFill>
        <p:spPr>
          <a:xfrm>
            <a:off x="1095374" y="1738950"/>
            <a:ext cx="6953250" cy="3963715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9944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6064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Использованные ресурсы: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83568" y="871854"/>
            <a:ext cx="84604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1. </a:t>
            </a:r>
            <a:r>
              <a:rPr lang="ru-RU" sz="1200" dirty="0" smtClean="0"/>
              <a:t>Шаблон презентации</a:t>
            </a:r>
            <a:r>
              <a:rPr lang="ru-RU" sz="1200" b="1" dirty="0">
                <a:solidFill>
                  <a:schemeClr val="accent5"/>
                </a:solidFill>
                <a:latin typeface="Monotype Corsiva" pitchFamily="66" charset="0"/>
                <a:cs typeface="Arial" charset="0"/>
              </a:rPr>
              <a:t> Сайт</a:t>
            </a:r>
            <a:r>
              <a:rPr lang="en-US" sz="1200" b="1" dirty="0">
                <a:solidFill>
                  <a:schemeClr val="accent5"/>
                </a:solidFill>
                <a:latin typeface="Monotype Corsiva" pitchFamily="66" charset="0"/>
                <a:hlinkClick r:id="rId2"/>
              </a:rPr>
              <a:t> http://linda6035.ucoz.ru/</a:t>
            </a:r>
            <a:r>
              <a:rPr lang="ru-RU" sz="1200" dirty="0">
                <a:solidFill>
                  <a:schemeClr val="accent5"/>
                </a:solidFill>
                <a:latin typeface="Monotype Corsiva" pitchFamily="66" charset="0"/>
                <a:cs typeface="Arial" charset="0"/>
              </a:rPr>
              <a:t> </a:t>
            </a:r>
            <a:endParaRPr lang="ru-RU" sz="1200" dirty="0" smtClean="0">
              <a:solidFill>
                <a:schemeClr val="accent5"/>
              </a:solidFill>
              <a:latin typeface="Monotype Corsiva" pitchFamily="66" charset="0"/>
              <a:cs typeface="Arial" charset="0"/>
            </a:endParaRPr>
          </a:p>
          <a:p>
            <a:r>
              <a:rPr lang="ru-RU" sz="1200" dirty="0" smtClean="0"/>
              <a:t>2.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files.vm.ru/photo/vecherka/2014/01/doc6dfftx60emxak1kd34u_800_480.jpg</a:t>
            </a:r>
            <a:r>
              <a:rPr lang="ru-RU" sz="1200" dirty="0" smtClean="0"/>
              <a:t> </a:t>
            </a:r>
            <a:endParaRPr lang="ru-RU" sz="1200" dirty="0"/>
          </a:p>
          <a:p>
            <a:r>
              <a:rPr lang="ru-RU" sz="1200" dirty="0" smtClean="0"/>
              <a:t>3.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mega-plakat.ru/media/images/categories/jivopischb/big/191.jpg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4. </a:t>
            </a:r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www.booqs.ru/products_pictures/80675_big.jpg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5.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www.bookres.ru/upload/iblock/937/1514468.jpg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6. </a:t>
            </a: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minemshop.ru/images/books_covers/1013513391.jpg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7. </a:t>
            </a:r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www.kmrz.ru/catimg/41/417502.jpg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8. </a:t>
            </a: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www.libex.ru/dimg/a557.jpg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9. </a:t>
            </a:r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wcbook.ru/data/book/78/782203.jpg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10. </a:t>
            </a:r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wcbook.ru/data/book/78/782203.jpg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11. </a:t>
            </a:r>
            <a:r>
              <a:rPr lang="en-US" sz="1200" dirty="0">
                <a:hlinkClick r:id="rId11"/>
              </a:rPr>
              <a:t>https://</a:t>
            </a:r>
            <a:r>
              <a:rPr lang="en-US" sz="1200" dirty="0" smtClean="0">
                <a:hlinkClick r:id="rId11"/>
              </a:rPr>
              <a:t>otvet.imgsmail.ru/download/187536563_2fcd2c52b6ab6b0f0ad81a1e8799a890_800.jpg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12. </a:t>
            </a:r>
            <a:r>
              <a:rPr lang="en-US" sz="1200" dirty="0">
                <a:hlinkClick r:id="rId12"/>
              </a:rPr>
              <a:t>https://</a:t>
            </a:r>
            <a:r>
              <a:rPr lang="en-US" sz="1200" dirty="0" smtClean="0">
                <a:hlinkClick r:id="rId12"/>
              </a:rPr>
              <a:t>im0-tub-ru.yandex.net/i?id=77bb2bced2819f07d08da572d87b971a&amp;n=33&amp;h=215&amp;w=288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13. </a:t>
            </a:r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www.esacademic.com/pictures/eswiki/71/Grabst%C3%A4tte_Grimm.jpg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14. </a:t>
            </a:r>
            <a:r>
              <a:rPr lang="en-US" sz="1200" dirty="0">
                <a:hlinkClick r:id="rId14"/>
              </a:rPr>
              <a:t>http://www.germany.travel/media/content/staedte___</a:t>
            </a:r>
            <a:r>
              <a:rPr lang="en-US" sz="1200" dirty="0" smtClean="0">
                <a:hlinkClick r:id="rId14"/>
              </a:rPr>
              <a:t>kultur_1/staedte/kassel/KS_Brueder_Grimm_Museum.jpg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15. </a:t>
            </a:r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s.traveltipz.ru/gallery/99/128199/1024x768/1333386.jpg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16. </a:t>
            </a:r>
            <a:r>
              <a:rPr lang="en-US" sz="1200" dirty="0">
                <a:hlinkClick r:id="rId16"/>
              </a:rPr>
              <a:t>http://</a:t>
            </a:r>
            <a:r>
              <a:rPr lang="en-US" sz="1200" dirty="0" smtClean="0">
                <a:hlinkClick r:id="rId16"/>
              </a:rPr>
              <a:t>yavix.ru/i/e/b/0/1c6f8a62989d1a4a9a6f40df06495.jpg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17. </a:t>
            </a:r>
            <a:r>
              <a:rPr lang="en-US" sz="1200" dirty="0">
                <a:hlinkClick r:id="rId17"/>
              </a:rPr>
              <a:t>http://</a:t>
            </a:r>
            <a:r>
              <a:rPr lang="en-US" sz="1200" dirty="0" smtClean="0">
                <a:hlinkClick r:id="rId17"/>
              </a:rPr>
              <a:t>www.free-lancers.net/posted_files/N90BD051004ED.jpg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18. </a:t>
            </a:r>
            <a:r>
              <a:rPr lang="en-US" sz="1200" dirty="0">
                <a:hlinkClick r:id="rId18"/>
              </a:rPr>
              <a:t>http://</a:t>
            </a:r>
            <a:r>
              <a:rPr lang="en-US" sz="1200" dirty="0" smtClean="0">
                <a:hlinkClick r:id="rId18"/>
              </a:rPr>
              <a:t>diafilmy.su/uploads/posts/2014-09/1410156735_10.jpg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19. </a:t>
            </a:r>
            <a:r>
              <a:rPr lang="en-US" sz="1200" dirty="0">
                <a:hlinkClick r:id="rId19"/>
              </a:rPr>
              <a:t>http://</a:t>
            </a:r>
            <a:r>
              <a:rPr lang="en-US" sz="1200" dirty="0" smtClean="0">
                <a:hlinkClick r:id="rId19"/>
              </a:rPr>
              <a:t>diafilmy.su/2876-hrabryy-portnyazhka.html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20. </a:t>
            </a:r>
            <a:r>
              <a:rPr lang="en-US" sz="1200" dirty="0">
                <a:hlinkClick r:id="rId20"/>
              </a:rPr>
              <a:t>http://yavix.ru/%D0%93%D0%BE%D1%81%D0%BF%D0%BE%D0%B6%D0%B0%20%D0%9C%D0%B5%D1%82%D0%B5%D0%BB%D0%B8%D1%86%D0%B0%20(%20%D0%B4%D0%B8%D0%B0%D1%84%D0%B8%D0%BB%D1%8C%D0%BC%201990%20)%</a:t>
            </a:r>
            <a:r>
              <a:rPr lang="en-US" sz="1200" dirty="0" smtClean="0">
                <a:hlinkClick r:id="rId20"/>
              </a:rPr>
              <a:t>2012</a:t>
            </a:r>
            <a:r>
              <a:rPr lang="ru-RU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9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6"/>
          <a:stretch/>
        </p:blipFill>
        <p:spPr>
          <a:xfrm>
            <a:off x="1855030" y="1124744"/>
            <a:ext cx="5462520" cy="358691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90" y="484448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Братья были дружны с самого детства и до последних ней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057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Дело всей жизни - сказки для детей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72" y="1219946"/>
            <a:ext cx="1967269" cy="258365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98" y="1219946"/>
            <a:ext cx="1983613" cy="2583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42" y="4072882"/>
            <a:ext cx="1835429" cy="249289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04" y="4068493"/>
            <a:ext cx="1962503" cy="249728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66" y="1247879"/>
            <a:ext cx="1809175" cy="2558429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2" y="4073669"/>
            <a:ext cx="1993687" cy="2492109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22" y="4068493"/>
            <a:ext cx="1931235" cy="24972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08" y="4058096"/>
            <a:ext cx="1931235" cy="249728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89788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Память о братьях - сказочниках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4204"/>
            <a:ext cx="4536504" cy="5561754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80379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Память о братьях - сказочниках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617702" cy="494029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07431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Могила братьев Гримм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8" y="1268760"/>
            <a:ext cx="7185024" cy="538876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02105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Музей братьев Гримм в </a:t>
            </a:r>
            <a:r>
              <a:rPr lang="ru-RU" sz="4000" b="1" dirty="0" err="1" smtClean="0">
                <a:ln w="11430"/>
                <a:solidFill>
                  <a:srgbClr val="0000FF"/>
                </a:solidFill>
                <a:latin typeface="Gabriola" panose="04040605051002020D02" pitchFamily="82" charset="0"/>
                <a:ea typeface="+mj-ea"/>
                <a:cs typeface="+mj-cs"/>
              </a:rPr>
              <a:t>Касселе</a:t>
            </a:r>
            <a:endParaRPr lang="ru-RU" sz="4000" b="1" dirty="0">
              <a:ln w="11430"/>
              <a:solidFill>
                <a:srgbClr val="0000FF"/>
              </a:solidFill>
              <a:latin typeface="Gabriola" panose="04040605051002020D02" pitchFamily="82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" y="2204864"/>
            <a:ext cx="4694452" cy="331236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67" y="1184559"/>
            <a:ext cx="4021016" cy="2676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66" y="4005064"/>
            <a:ext cx="4012116" cy="266429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8605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4BAC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949</Words>
  <Application>Microsoft Office PowerPoint</Application>
  <PresentationFormat>Экран (4:3)</PresentationFormat>
  <Paragraphs>115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Gabriola</vt:lpstr>
      <vt:lpstr>Monotype Corsiva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80</cp:revision>
  <dcterms:created xsi:type="dcterms:W3CDTF">2014-07-06T18:18:01Z</dcterms:created>
  <dcterms:modified xsi:type="dcterms:W3CDTF">2017-05-23T13:17:33Z</dcterms:modified>
</cp:coreProperties>
</file>